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1"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8"/>
    <p:restoredTop sz="95707"/>
  </p:normalViewPr>
  <p:slideViewPr>
    <p:cSldViewPr snapToGrid="0">
      <p:cViewPr varScale="1">
        <p:scale>
          <a:sx n="129" d="100"/>
          <a:sy n="129" d="100"/>
        </p:scale>
        <p:origin x="4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A65D4-D5E8-3C4F-9474-65E64AFC048C}"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C8B93-464A-C94E-B153-4974D86B1288}" type="slidenum">
              <a:rPr lang="en-US" smtClean="0"/>
              <a:t>‹#›</a:t>
            </a:fld>
            <a:endParaRPr lang="en-US" dirty="0"/>
          </a:p>
        </p:txBody>
      </p:sp>
    </p:spTree>
    <p:extLst>
      <p:ext uri="{BB962C8B-B14F-4D97-AF65-F5344CB8AC3E}">
        <p14:creationId xmlns:p14="http://schemas.microsoft.com/office/powerpoint/2010/main" val="53368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C8B93-464A-C94E-B153-4974D86B1288}" type="slidenum">
              <a:rPr lang="en-US" smtClean="0"/>
              <a:t>4</a:t>
            </a:fld>
            <a:endParaRPr lang="en-US" dirty="0"/>
          </a:p>
        </p:txBody>
      </p:sp>
    </p:spTree>
    <p:extLst>
      <p:ext uri="{BB962C8B-B14F-4D97-AF65-F5344CB8AC3E}">
        <p14:creationId xmlns:p14="http://schemas.microsoft.com/office/powerpoint/2010/main" val="1660711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2/24/24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A8CF-BDF7-4C06-BD7D-8D9F6314F754}"/>
              </a:ext>
            </a:extLst>
          </p:cNvPr>
          <p:cNvSpPr>
            <a:spLocks noGrp="1"/>
          </p:cNvSpPr>
          <p:nvPr>
            <p:ph type="ctrTitle"/>
          </p:nvPr>
        </p:nvSpPr>
        <p:spPr>
          <a:xfrm>
            <a:off x="159027" y="1964267"/>
            <a:ext cx="11708296" cy="2421464"/>
          </a:xfrm>
        </p:spPr>
        <p:txBody>
          <a:bodyPr>
            <a:noAutofit/>
          </a:bodyPr>
          <a:lstStyle/>
          <a:p>
            <a:pPr algn="ctr"/>
            <a:r>
              <a:rPr lang="en-GB" sz="3200" b="1" cap="none" dirty="0">
                <a:solidFill>
                  <a:srgbClr val="FFFF00"/>
                </a:solidFill>
              </a:rPr>
              <a:t>Ambidextrous centralised-deconcentrated regulation</a:t>
            </a:r>
            <a:r>
              <a:rPr lang="en-GB" sz="3200" b="1" cap="none" dirty="0"/>
              <a:t>: </a:t>
            </a:r>
            <a:br>
              <a:rPr lang="en-GB" sz="3200" b="1" cap="none" dirty="0"/>
            </a:br>
            <a:r>
              <a:rPr lang="en-GB" sz="3200" b="1" cap="none" dirty="0"/>
              <a:t>A solution to problems with professional regulation for doctors  </a:t>
            </a:r>
            <a:br>
              <a:rPr lang="en-GB" sz="3200" b="1" cap="none" dirty="0"/>
            </a:br>
            <a:r>
              <a:rPr lang="en-GB" sz="3200" b="1" cap="none" dirty="0"/>
              <a:t>&amp; nurses in Kenya &amp; Uganda?</a:t>
            </a:r>
            <a:endParaRPr lang="en-US" sz="3200" cap="none" dirty="0"/>
          </a:p>
        </p:txBody>
      </p:sp>
      <p:sp>
        <p:nvSpPr>
          <p:cNvPr id="3" name="Subtitle 2">
            <a:extLst>
              <a:ext uri="{FF2B5EF4-FFF2-40B4-BE49-F238E27FC236}">
                <a16:creationId xmlns:a16="http://schemas.microsoft.com/office/drawing/2014/main" id="{A5BB6F12-E918-41BD-F801-3FDEEA00DD6A}"/>
              </a:ext>
            </a:extLst>
          </p:cNvPr>
          <p:cNvSpPr>
            <a:spLocks noGrp="1"/>
          </p:cNvSpPr>
          <p:nvPr>
            <p:ph type="subTitle" idx="1"/>
          </p:nvPr>
        </p:nvSpPr>
        <p:spPr>
          <a:xfrm>
            <a:off x="3971926" y="4385732"/>
            <a:ext cx="7188200" cy="1405467"/>
          </a:xfrm>
        </p:spPr>
        <p:txBody>
          <a:bodyPr>
            <a:normAutofit fontScale="92500" lnSpcReduction="20000"/>
          </a:bodyPr>
          <a:lstStyle/>
          <a:p>
            <a:r>
              <a:rPr lang="en-US" cap="none" dirty="0">
                <a:solidFill>
                  <a:srgbClr val="FFFF00"/>
                </a:solidFill>
              </a:rPr>
              <a:t>Gerry Mcgivern</a:t>
            </a:r>
            <a:r>
              <a:rPr lang="en-US" cap="none" baseline="30000" dirty="0">
                <a:solidFill>
                  <a:srgbClr val="FFFF00"/>
                </a:solidFill>
              </a:rPr>
              <a:t>1</a:t>
            </a:r>
            <a:r>
              <a:rPr lang="en-US" cap="none" dirty="0">
                <a:solidFill>
                  <a:srgbClr val="FFFF00"/>
                </a:solidFill>
              </a:rPr>
              <a:t>, Frank Wafula</a:t>
            </a:r>
            <a:r>
              <a:rPr lang="en-US" cap="none" baseline="30000" dirty="0">
                <a:solidFill>
                  <a:srgbClr val="FFFF00"/>
                </a:solidFill>
              </a:rPr>
              <a:t>2</a:t>
            </a:r>
            <a:r>
              <a:rPr lang="en-US" cap="none" dirty="0">
                <a:solidFill>
                  <a:srgbClr val="FFFF00"/>
                </a:solidFill>
              </a:rPr>
              <a:t>, Gloria SeruwagiI</a:t>
            </a:r>
            <a:r>
              <a:rPr lang="en-US" cap="none" baseline="30000" dirty="0">
                <a:solidFill>
                  <a:srgbClr val="FFFF00"/>
                </a:solidFill>
              </a:rPr>
              <a:t>3</a:t>
            </a:r>
            <a:r>
              <a:rPr lang="en-US" cap="none" dirty="0">
                <a:solidFill>
                  <a:srgbClr val="FFFF00"/>
                </a:solidFill>
              </a:rPr>
              <a:t>, Tina Kiefer</a:t>
            </a:r>
            <a:r>
              <a:rPr lang="en-US" cap="none" baseline="30000" dirty="0">
                <a:solidFill>
                  <a:srgbClr val="FFFF00"/>
                </a:solidFill>
              </a:rPr>
              <a:t>1</a:t>
            </a:r>
            <a:r>
              <a:rPr lang="en-US" cap="none" dirty="0">
                <a:solidFill>
                  <a:srgbClr val="FFFF00"/>
                </a:solidFill>
              </a:rPr>
              <a:t>, Catherine Nakkidde</a:t>
            </a:r>
            <a:r>
              <a:rPr lang="en-US" cap="none" baseline="30000" dirty="0">
                <a:solidFill>
                  <a:srgbClr val="FFFF00"/>
                </a:solidFill>
              </a:rPr>
              <a:t>3</a:t>
            </a:r>
            <a:r>
              <a:rPr lang="en-US" cap="none" dirty="0">
                <a:solidFill>
                  <a:srgbClr val="FFFF00"/>
                </a:solidFill>
              </a:rPr>
              <a:t>, Anita Museiga</a:t>
            </a:r>
            <a:r>
              <a:rPr lang="en-US" cap="none" baseline="30000" dirty="0">
                <a:solidFill>
                  <a:srgbClr val="FFFF00"/>
                </a:solidFill>
              </a:rPr>
              <a:t>2</a:t>
            </a:r>
            <a:r>
              <a:rPr lang="en-US" cap="none" dirty="0">
                <a:solidFill>
                  <a:srgbClr val="FFFF00"/>
                </a:solidFill>
              </a:rPr>
              <a:t>, </a:t>
            </a:r>
            <a:r>
              <a:rPr lang="en-US" cap="none" dirty="0" err="1">
                <a:solidFill>
                  <a:srgbClr val="FFFF00"/>
                </a:solidFill>
              </a:rPr>
              <a:t>Dosila</a:t>
            </a:r>
            <a:r>
              <a:rPr lang="en-US" cap="none" dirty="0">
                <a:solidFill>
                  <a:srgbClr val="FFFF00"/>
                </a:solidFill>
              </a:rPr>
              <a:t> Ogira</a:t>
            </a:r>
            <a:r>
              <a:rPr lang="en-US" cap="none" baseline="30000" dirty="0">
                <a:solidFill>
                  <a:srgbClr val="FFFF00"/>
                </a:solidFill>
              </a:rPr>
              <a:t>2</a:t>
            </a:r>
            <a:r>
              <a:rPr lang="en-US" cap="none" dirty="0">
                <a:solidFill>
                  <a:srgbClr val="FFFF00"/>
                </a:solidFill>
              </a:rPr>
              <a:t>, Mike Gill</a:t>
            </a:r>
            <a:r>
              <a:rPr lang="en-US" cap="none" baseline="30000" dirty="0">
                <a:solidFill>
                  <a:srgbClr val="FFFF00"/>
                </a:solidFill>
              </a:rPr>
              <a:t>4</a:t>
            </a:r>
            <a:r>
              <a:rPr lang="en-US" cap="none" dirty="0">
                <a:solidFill>
                  <a:srgbClr val="FFFF00"/>
                </a:solidFill>
              </a:rPr>
              <a:t> &amp; Mike English</a:t>
            </a:r>
            <a:r>
              <a:rPr lang="en-US" cap="none" baseline="30000" dirty="0">
                <a:solidFill>
                  <a:srgbClr val="FFFF00"/>
                </a:solidFill>
              </a:rPr>
              <a:t>4</a:t>
            </a:r>
            <a:r>
              <a:rPr lang="en-US" cap="none" dirty="0">
                <a:solidFill>
                  <a:srgbClr val="FFFF00"/>
                </a:solidFill>
              </a:rPr>
              <a:t> </a:t>
            </a:r>
          </a:p>
          <a:p>
            <a:r>
              <a:rPr lang="en-US" dirty="0"/>
              <a:t>OBHC </a:t>
            </a:r>
            <a:r>
              <a:rPr lang="en-US" cap="none" dirty="0"/>
              <a:t>Conference, Birmingham</a:t>
            </a:r>
            <a:r>
              <a:rPr lang="en-US" dirty="0"/>
              <a:t>, 13-15</a:t>
            </a:r>
            <a:r>
              <a:rPr lang="en-US" baseline="30000" dirty="0"/>
              <a:t>th</a:t>
            </a:r>
            <a:r>
              <a:rPr lang="en-US" dirty="0"/>
              <a:t> Sept 2022</a:t>
            </a:r>
          </a:p>
          <a:p>
            <a:r>
              <a:rPr lang="en-US" dirty="0">
                <a:solidFill>
                  <a:srgbClr val="FFFF00"/>
                </a:solidFill>
              </a:rPr>
              <a:t> </a:t>
            </a:r>
            <a:r>
              <a:rPr lang="en-US" cap="none" baseline="30000" dirty="0">
                <a:solidFill>
                  <a:srgbClr val="FFFF00"/>
                </a:solidFill>
              </a:rPr>
              <a:t>1</a:t>
            </a:r>
            <a:r>
              <a:rPr lang="en-US" cap="none" dirty="0">
                <a:solidFill>
                  <a:srgbClr val="FFFF00"/>
                </a:solidFill>
              </a:rPr>
              <a:t>Warwick Business School (UK), </a:t>
            </a:r>
            <a:r>
              <a:rPr lang="en-US" cap="none" baseline="30000" dirty="0">
                <a:solidFill>
                  <a:srgbClr val="FFFF00"/>
                </a:solidFill>
              </a:rPr>
              <a:t>2</a:t>
            </a:r>
            <a:r>
              <a:rPr lang="en-US" cap="none" dirty="0">
                <a:solidFill>
                  <a:srgbClr val="FFFF00"/>
                </a:solidFill>
              </a:rPr>
              <a:t>Strathmore Business School (Kenya), </a:t>
            </a:r>
            <a:r>
              <a:rPr lang="en-US" cap="none" baseline="30000" dirty="0">
                <a:solidFill>
                  <a:srgbClr val="FFFF00"/>
                </a:solidFill>
              </a:rPr>
              <a:t>3</a:t>
            </a:r>
            <a:r>
              <a:rPr lang="en-US" cap="none" dirty="0">
                <a:solidFill>
                  <a:srgbClr val="FFFF00"/>
                </a:solidFill>
              </a:rPr>
              <a:t>Makerere University (Uganda), </a:t>
            </a:r>
            <a:r>
              <a:rPr lang="en-US" cap="none" baseline="30000" dirty="0">
                <a:solidFill>
                  <a:srgbClr val="FFFF00"/>
                </a:solidFill>
              </a:rPr>
              <a:t>4</a:t>
            </a:r>
            <a:r>
              <a:rPr lang="en-US" cap="none" dirty="0">
                <a:solidFill>
                  <a:srgbClr val="FFFF00"/>
                </a:solidFill>
              </a:rPr>
              <a:t>University Of Oxford</a:t>
            </a:r>
            <a:r>
              <a:rPr lang="en-US" dirty="0">
                <a:solidFill>
                  <a:srgbClr val="FFFF00"/>
                </a:solidFill>
              </a:rPr>
              <a:t> (uk)</a:t>
            </a:r>
          </a:p>
        </p:txBody>
      </p:sp>
    </p:spTree>
    <p:extLst>
      <p:ext uri="{BB962C8B-B14F-4D97-AF65-F5344CB8AC3E}">
        <p14:creationId xmlns:p14="http://schemas.microsoft.com/office/powerpoint/2010/main" val="245638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B13D-EEF5-B952-8E5B-D50F5687E883}"/>
              </a:ext>
            </a:extLst>
          </p:cNvPr>
          <p:cNvSpPr>
            <a:spLocks noGrp="1"/>
          </p:cNvSpPr>
          <p:nvPr>
            <p:ph type="title"/>
          </p:nvPr>
        </p:nvSpPr>
        <p:spPr/>
        <p:txBody>
          <a:bodyPr/>
          <a:lstStyle/>
          <a:p>
            <a:r>
              <a:rPr lang="en-US" dirty="0"/>
              <a:t>Regulation in health Systems in LMICs</a:t>
            </a:r>
          </a:p>
        </p:txBody>
      </p:sp>
      <p:sp>
        <p:nvSpPr>
          <p:cNvPr id="3" name="Content Placeholder 2">
            <a:extLst>
              <a:ext uri="{FF2B5EF4-FFF2-40B4-BE49-F238E27FC236}">
                <a16:creationId xmlns:a16="http://schemas.microsoft.com/office/drawing/2014/main" id="{3CBCBD3C-4815-399D-7005-3E5F24D78DD9}"/>
              </a:ext>
            </a:extLst>
          </p:cNvPr>
          <p:cNvSpPr>
            <a:spLocks noGrp="1"/>
          </p:cNvSpPr>
          <p:nvPr>
            <p:ph idx="1"/>
          </p:nvPr>
        </p:nvSpPr>
        <p:spPr>
          <a:xfrm>
            <a:off x="685801" y="2142067"/>
            <a:ext cx="10844212" cy="3649133"/>
          </a:xfrm>
        </p:spPr>
        <p:txBody>
          <a:bodyPr>
            <a:normAutofit/>
          </a:bodyPr>
          <a:lstStyle/>
          <a:p>
            <a:r>
              <a:rPr lang="en-GB" sz="2400" dirty="0"/>
              <a:t>Regulation is often poorly implemented, weakly enforced &amp; ineffective in health systems in low- &amp; middle-income countries (LMICs) </a:t>
            </a:r>
          </a:p>
          <a:p>
            <a:r>
              <a:rPr lang="en-GB" sz="2400" dirty="0"/>
              <a:t>Regulators lack financial resources, staff numbers &amp; expertise, corruption &amp; professional capture are common</a:t>
            </a:r>
          </a:p>
          <a:p>
            <a:r>
              <a:rPr lang="en-GB" sz="2400" dirty="0"/>
              <a:t>Malpractice &amp; negligence are consequently widespread</a:t>
            </a:r>
          </a:p>
          <a:p>
            <a:r>
              <a:rPr lang="en-GB" sz="2400" dirty="0"/>
              <a:t>Little research on </a:t>
            </a:r>
            <a:r>
              <a:rPr lang="en-GB" sz="2400" i="1" dirty="0"/>
              <a:t>professional</a:t>
            </a:r>
            <a:r>
              <a:rPr lang="en-GB" sz="2400" dirty="0"/>
              <a:t> regulation in LMICs</a:t>
            </a:r>
            <a:endParaRPr lang="en-US" sz="2400" dirty="0"/>
          </a:p>
        </p:txBody>
      </p:sp>
    </p:spTree>
    <p:extLst>
      <p:ext uri="{BB962C8B-B14F-4D97-AF65-F5344CB8AC3E}">
        <p14:creationId xmlns:p14="http://schemas.microsoft.com/office/powerpoint/2010/main" val="340432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23F1-86EC-48A3-03D3-2F27A33F557F}"/>
              </a:ext>
            </a:extLst>
          </p:cNvPr>
          <p:cNvSpPr>
            <a:spLocks noGrp="1"/>
          </p:cNvSpPr>
          <p:nvPr>
            <p:ph type="title"/>
          </p:nvPr>
        </p:nvSpPr>
        <p:spPr>
          <a:xfrm>
            <a:off x="5266892" y="609600"/>
            <a:ext cx="5550334" cy="1456267"/>
          </a:xfrm>
        </p:spPr>
        <p:txBody>
          <a:bodyPr>
            <a:normAutofit/>
          </a:bodyPr>
          <a:lstStyle/>
          <a:p>
            <a:pPr>
              <a:lnSpc>
                <a:spcPct val="90000"/>
              </a:lnSpc>
            </a:pPr>
            <a:r>
              <a:rPr lang="en-US" sz="3300" dirty="0"/>
              <a:t>Researching regulation of drs &amp; nurses/midwives in Kenya &amp; Uganda</a:t>
            </a:r>
          </a:p>
        </p:txBody>
      </p:sp>
      <p:pic>
        <p:nvPicPr>
          <p:cNvPr id="6" name="Picture 5">
            <a:extLst>
              <a:ext uri="{FF2B5EF4-FFF2-40B4-BE49-F238E27FC236}">
                <a16:creationId xmlns:a16="http://schemas.microsoft.com/office/drawing/2014/main" id="{CB3E2BAB-3901-3C88-C022-ED609A299A8B}"/>
              </a:ext>
            </a:extLst>
          </p:cNvPr>
          <p:cNvPicPr>
            <a:picLocks noChangeAspect="1"/>
          </p:cNvPicPr>
          <p:nvPr/>
        </p:nvPicPr>
        <p:blipFill rotWithShape="1">
          <a:blip r:embed="rId3">
            <a:extLst>
              <a:ext uri="{28A0092B-C50C-407E-A947-70E740481C1C}">
                <a14:useLocalDpi xmlns:a14="http://schemas.microsoft.com/office/drawing/2010/main" val="0"/>
              </a:ext>
            </a:extLst>
          </a:blip>
          <a:srcRect l="2152" r="16377"/>
          <a:stretch/>
        </p:blipFill>
        <p:spPr>
          <a:xfrm>
            <a:off x="0" y="8156"/>
            <a:ext cx="4635988" cy="4267821"/>
          </a:xfrm>
          <a:prstGeom prst="rect">
            <a:avLst/>
          </a:prstGeom>
        </p:spPr>
      </p:pic>
      <p:pic>
        <p:nvPicPr>
          <p:cNvPr id="5" name="Picture 4" descr="A person standing next to a sign&#10;&#10;Description automatically generated">
            <a:extLst>
              <a:ext uri="{FF2B5EF4-FFF2-40B4-BE49-F238E27FC236}">
                <a16:creationId xmlns:a16="http://schemas.microsoft.com/office/drawing/2014/main" id="{11C572CC-02B3-FF18-77FE-8BC841646A7A}"/>
              </a:ext>
            </a:extLst>
          </p:cNvPr>
          <p:cNvPicPr>
            <a:picLocks noChangeAspect="1"/>
          </p:cNvPicPr>
          <p:nvPr/>
        </p:nvPicPr>
        <p:blipFill rotWithShape="1">
          <a:blip r:embed="rId4"/>
          <a:srcRect t="12292" b="13186"/>
          <a:stretch/>
        </p:blipFill>
        <p:spPr>
          <a:xfrm>
            <a:off x="20" y="4267831"/>
            <a:ext cx="4635988" cy="2591143"/>
          </a:xfrm>
          <a:prstGeom prst="rect">
            <a:avLst/>
          </a:prstGeom>
        </p:spPr>
      </p:pic>
      <p:cxnSp>
        <p:nvCxnSpPr>
          <p:cNvPr id="175" name="Straight Connector 10">
            <a:extLst>
              <a:ext uri="{FF2B5EF4-FFF2-40B4-BE49-F238E27FC236}">
                <a16:creationId xmlns:a16="http://schemas.microsoft.com/office/drawing/2014/main" id="{40B2C833-6511-4A48-909C-01F37BD743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4265169"/>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8142E239-9485-633C-C6BE-1A2414E45D25}"/>
              </a:ext>
            </a:extLst>
          </p:cNvPr>
          <p:cNvSpPr>
            <a:spLocks noGrp="1"/>
          </p:cNvSpPr>
          <p:nvPr>
            <p:ph idx="1"/>
          </p:nvPr>
        </p:nvSpPr>
        <p:spPr>
          <a:xfrm>
            <a:off x="4739523" y="2142067"/>
            <a:ext cx="7252505" cy="4358746"/>
          </a:xfrm>
        </p:spPr>
        <p:txBody>
          <a:bodyPr>
            <a:normAutofit/>
          </a:bodyPr>
          <a:lstStyle/>
          <a:p>
            <a:pPr>
              <a:lnSpc>
                <a:spcPct val="90000"/>
              </a:lnSpc>
            </a:pPr>
            <a:r>
              <a:rPr lang="en-GB" dirty="0"/>
              <a:t>UK Medical Research Council Health Systems Initiative</a:t>
            </a:r>
            <a:r>
              <a:rPr lang="en-US" dirty="0"/>
              <a:t>-funded project examining professional regulation for doctors &amp; nurses/midwives in Kenya &amp; Uganda (2019-21) </a:t>
            </a:r>
          </a:p>
          <a:p>
            <a:pPr>
              <a:lnSpc>
                <a:spcPct val="90000"/>
              </a:lnSpc>
            </a:pPr>
            <a:r>
              <a:rPr lang="en-GB" i="1" dirty="0"/>
              <a:t>RQ: How do regulatory stakeholders &amp; health professionals experience health professional regulation in LMICs &amp; how might it be improved?</a:t>
            </a:r>
            <a:endParaRPr lang="en-US" dirty="0"/>
          </a:p>
          <a:p>
            <a:pPr>
              <a:lnSpc>
                <a:spcPct val="90000"/>
              </a:lnSpc>
            </a:pPr>
            <a:r>
              <a:rPr lang="en-US" dirty="0"/>
              <a:t>29 National-level stakeholder interviews (12 Kenya; 17 Uganda, 2019-20) </a:t>
            </a:r>
          </a:p>
          <a:p>
            <a:pPr>
              <a:lnSpc>
                <a:spcPct val="90000"/>
              </a:lnSpc>
            </a:pPr>
            <a:r>
              <a:rPr lang="en-US" dirty="0"/>
              <a:t>47 interviews with ‘frontline’ drs &amp; nurses/midwives in 2 Ugandan districts (28) &amp; 2 Kenya Counties (19) (2020)</a:t>
            </a:r>
          </a:p>
          <a:p>
            <a:pPr>
              <a:lnSpc>
                <a:spcPct val="90000"/>
              </a:lnSpc>
            </a:pPr>
            <a:r>
              <a:rPr lang="en-US" dirty="0"/>
              <a:t>Online survey of drs &amp; nurses/midwives in Kenya &amp; Uganda (3466 responses, 2021)</a:t>
            </a:r>
          </a:p>
          <a:p>
            <a:pPr>
              <a:lnSpc>
                <a:spcPct val="90000"/>
              </a:lnSpc>
            </a:pPr>
            <a:r>
              <a:rPr lang="en-US" dirty="0"/>
              <a:t>4 focus group discussions (2021; 12 Kenyan &amp; 21 Uganda participants)</a:t>
            </a:r>
          </a:p>
          <a:p>
            <a:pPr>
              <a:lnSpc>
                <a:spcPct val="90000"/>
              </a:lnSpc>
            </a:pPr>
            <a:r>
              <a:rPr lang="en-US" dirty="0"/>
              <a:t>Thematic coding of data</a:t>
            </a:r>
          </a:p>
        </p:txBody>
      </p:sp>
      <p:cxnSp>
        <p:nvCxnSpPr>
          <p:cNvPr id="13" name="Straight Connector 12">
            <a:extLst>
              <a:ext uri="{FF2B5EF4-FFF2-40B4-BE49-F238E27FC236}">
                <a16:creationId xmlns:a16="http://schemas.microsoft.com/office/drawing/2014/main" id="{AE1D19B2-F2ED-4169-8CD5-5AEF652640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34229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A32A-17CA-447B-9A57-13E659F24BB5}"/>
              </a:ext>
            </a:extLst>
          </p:cNvPr>
          <p:cNvSpPr>
            <a:spLocks noGrp="1"/>
          </p:cNvSpPr>
          <p:nvPr>
            <p:ph type="title"/>
          </p:nvPr>
        </p:nvSpPr>
        <p:spPr>
          <a:xfrm>
            <a:off x="685801" y="117231"/>
            <a:ext cx="10131425" cy="1456267"/>
          </a:xfrm>
        </p:spPr>
        <p:txBody>
          <a:bodyPr/>
          <a:lstStyle/>
          <a:p>
            <a:r>
              <a:rPr lang="en-US" dirty="0"/>
              <a:t>FINDINGS: Regulatory PROBLEMS</a:t>
            </a:r>
          </a:p>
        </p:txBody>
      </p:sp>
      <p:sp>
        <p:nvSpPr>
          <p:cNvPr id="3" name="Content Placeholder 2">
            <a:extLst>
              <a:ext uri="{FF2B5EF4-FFF2-40B4-BE49-F238E27FC236}">
                <a16:creationId xmlns:a16="http://schemas.microsoft.com/office/drawing/2014/main" id="{BD901FAD-7612-ECB3-F923-F61A7754971F}"/>
              </a:ext>
            </a:extLst>
          </p:cNvPr>
          <p:cNvSpPr>
            <a:spLocks noGrp="1"/>
          </p:cNvSpPr>
          <p:nvPr>
            <p:ph idx="1"/>
          </p:nvPr>
        </p:nvSpPr>
        <p:spPr>
          <a:xfrm>
            <a:off x="164123" y="1781908"/>
            <a:ext cx="11605846" cy="4759569"/>
          </a:xfrm>
        </p:spPr>
        <p:txBody>
          <a:bodyPr>
            <a:normAutofit/>
          </a:bodyPr>
          <a:lstStyle/>
          <a:p>
            <a:r>
              <a:rPr lang="en-US" sz="1900" dirty="0">
                <a:solidFill>
                  <a:srgbClr val="FFFF00"/>
                </a:solidFill>
              </a:rPr>
              <a:t>Regulators lack resources, </a:t>
            </a:r>
            <a:r>
              <a:rPr lang="en-US" sz="1900" dirty="0"/>
              <a:t>more </a:t>
            </a:r>
            <a:r>
              <a:rPr lang="en-GB" sz="1900" dirty="0">
                <a:solidFill>
                  <a:srgbClr val="FFFF00"/>
                </a:solidFill>
              </a:rPr>
              <a:t>focused on collecting fees </a:t>
            </a:r>
            <a:r>
              <a:rPr lang="en-GB" sz="1900" dirty="0"/>
              <a:t>than regulating standards</a:t>
            </a:r>
            <a:r>
              <a:rPr lang="en-US" sz="1900" dirty="0"/>
              <a:t>: </a:t>
            </a:r>
            <a:r>
              <a:rPr lang="en-GB" sz="1900" dirty="0">
                <a:solidFill>
                  <a:srgbClr val="FFFF00"/>
                </a:solidFill>
              </a:rPr>
              <a:t>“remote” &amp; “out of touch” </a:t>
            </a:r>
            <a:r>
              <a:rPr lang="en-GB" sz="1900" dirty="0"/>
              <a:t>with professionals; Survey: 33% agreed ‘I had sufficient contact with staff from my regulator in the last year’</a:t>
            </a:r>
            <a:r>
              <a:rPr lang="en-GB" sz="1900" i="1" dirty="0"/>
              <a:t> </a:t>
            </a:r>
            <a:endParaRPr lang="en-US" sz="1900" dirty="0"/>
          </a:p>
          <a:p>
            <a:r>
              <a:rPr lang="en-GB" sz="1900" dirty="0"/>
              <a:t>Survey</a:t>
            </a:r>
            <a:r>
              <a:rPr lang="en-GB" sz="1900" dirty="0">
                <a:solidFill>
                  <a:srgbClr val="FFFF00"/>
                </a:solidFill>
              </a:rPr>
              <a:t>: 71% (strongly) agreed ‘The regulations that</a:t>
            </a:r>
            <a:r>
              <a:rPr lang="en-GB" sz="1900" dirty="0"/>
              <a:t> </a:t>
            </a:r>
            <a:r>
              <a:rPr lang="en-GB" sz="1900" dirty="0">
                <a:solidFill>
                  <a:srgbClr val="FFFF00"/>
                </a:solidFill>
              </a:rPr>
              <a:t>govern my profession are appropriate</a:t>
            </a:r>
            <a:r>
              <a:rPr lang="en-GB" sz="1900" dirty="0"/>
              <a:t>’ but many </a:t>
            </a:r>
            <a:r>
              <a:rPr lang="en-GB" sz="1900" dirty="0">
                <a:solidFill>
                  <a:srgbClr val="FFFF00"/>
                </a:solidFill>
              </a:rPr>
              <a:t>interviewees could not articulate what regulation are</a:t>
            </a:r>
          </a:p>
          <a:p>
            <a:r>
              <a:rPr lang="en-GB" sz="1900" i="1" dirty="0">
                <a:solidFill>
                  <a:srgbClr val="FFFF00"/>
                </a:solidFill>
              </a:rPr>
              <a:t>Regulations “don’t exist in practice”;</a:t>
            </a:r>
            <a:r>
              <a:rPr lang="en-GB" sz="1900" i="1" dirty="0"/>
              <a:t> “Regulators are lenient.</a:t>
            </a:r>
            <a:r>
              <a:rPr lang="en-GB" sz="1900" dirty="0"/>
              <a:t> </a:t>
            </a:r>
            <a:r>
              <a:rPr lang="en-GB" sz="1900" i="1" dirty="0"/>
              <a:t>There are no punitive measures. That encourages impunity… [not] deter others from being negligent.” </a:t>
            </a:r>
          </a:p>
          <a:p>
            <a:r>
              <a:rPr lang="en-GB" sz="1900" dirty="0"/>
              <a:t>Survey: 51% (strongly) agreed ‘I have witnessed medical or nursing </a:t>
            </a:r>
            <a:r>
              <a:rPr lang="en-GB" sz="1900" dirty="0">
                <a:solidFill>
                  <a:srgbClr val="FFFF00"/>
                </a:solidFill>
              </a:rPr>
              <a:t>malpractice</a:t>
            </a:r>
            <a:r>
              <a:rPr lang="en-GB" sz="1900" dirty="0"/>
              <a:t> where I work’; </a:t>
            </a:r>
            <a:r>
              <a:rPr lang="en-GB" dirty="0">
                <a:solidFill>
                  <a:srgbClr val="FFFF00"/>
                </a:solidFill>
              </a:rPr>
              <a:t>7%</a:t>
            </a:r>
            <a:r>
              <a:rPr lang="en-GB" dirty="0"/>
              <a:t> of those said they </a:t>
            </a:r>
            <a:r>
              <a:rPr lang="en-GB" dirty="0">
                <a:solidFill>
                  <a:srgbClr val="FFFF00"/>
                </a:solidFill>
              </a:rPr>
              <a:t>‘reported the concerning colleague to their professional regulator’</a:t>
            </a:r>
            <a:r>
              <a:rPr lang="en-GB" sz="2000" dirty="0">
                <a:solidFill>
                  <a:srgbClr val="FFFF00"/>
                </a:solidFill>
              </a:rPr>
              <a:t> </a:t>
            </a:r>
            <a:endParaRPr lang="en-GB" sz="1900" dirty="0">
              <a:solidFill>
                <a:srgbClr val="FFFF00"/>
              </a:solidFill>
            </a:endParaRPr>
          </a:p>
          <a:p>
            <a:r>
              <a:rPr lang="en-GB" sz="1900" i="1" dirty="0">
                <a:solidFill>
                  <a:srgbClr val="FFFF00"/>
                </a:solidFill>
              </a:rPr>
              <a:t>Limited social accountability</a:t>
            </a:r>
            <a:r>
              <a:rPr lang="en-GB" sz="1900" i="1" dirty="0"/>
              <a:t>: “The regulator only comes if the family complains so much it appears in the media.”; “80% of our people reside in the rural areas, ignorant of their rights”</a:t>
            </a:r>
            <a:r>
              <a:rPr lang="en-GB" sz="1900" dirty="0"/>
              <a:t> </a:t>
            </a:r>
          </a:p>
          <a:p>
            <a:r>
              <a:rPr lang="en-GB" sz="1900" i="1" dirty="0">
                <a:solidFill>
                  <a:srgbClr val="FFFF00"/>
                </a:solidFill>
              </a:rPr>
              <a:t>Inadequate regulation of declining standards of professional training</a:t>
            </a:r>
            <a:r>
              <a:rPr lang="en-GB" sz="1900" i="1" dirty="0"/>
              <a:t>: “It’s a mess. The quality of our doctors is down, they’re not properly trained. I don’t see any regulatory mechanism for who gets into medical school, who qualifies, there’s no unified standards.”</a:t>
            </a:r>
            <a:endParaRPr lang="en-GB" sz="1900" dirty="0"/>
          </a:p>
          <a:p>
            <a:endParaRPr lang="en-US" dirty="0"/>
          </a:p>
        </p:txBody>
      </p:sp>
    </p:spTree>
    <p:extLst>
      <p:ext uri="{BB962C8B-B14F-4D97-AF65-F5344CB8AC3E}">
        <p14:creationId xmlns:p14="http://schemas.microsoft.com/office/powerpoint/2010/main" val="205646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4BB2-936B-7532-AA3A-C3AE1919FD01}"/>
              </a:ext>
            </a:extLst>
          </p:cNvPr>
          <p:cNvSpPr>
            <a:spLocks noGrp="1"/>
          </p:cNvSpPr>
          <p:nvPr>
            <p:ph type="title"/>
          </p:nvPr>
        </p:nvSpPr>
        <p:spPr>
          <a:xfrm>
            <a:off x="685801" y="609600"/>
            <a:ext cx="10131425" cy="750277"/>
          </a:xfrm>
        </p:spPr>
        <p:txBody>
          <a:bodyPr/>
          <a:lstStyle/>
          <a:p>
            <a:r>
              <a:rPr lang="en-US" dirty="0"/>
              <a:t>IMPROVING REGULATION</a:t>
            </a:r>
          </a:p>
        </p:txBody>
      </p:sp>
      <p:sp>
        <p:nvSpPr>
          <p:cNvPr id="3" name="Content Placeholder 2">
            <a:extLst>
              <a:ext uri="{FF2B5EF4-FFF2-40B4-BE49-F238E27FC236}">
                <a16:creationId xmlns:a16="http://schemas.microsoft.com/office/drawing/2014/main" id="{7C1DDDEA-8F80-B42E-17B1-CA8F841CCC9E}"/>
              </a:ext>
            </a:extLst>
          </p:cNvPr>
          <p:cNvSpPr>
            <a:spLocks noGrp="1"/>
          </p:cNvSpPr>
          <p:nvPr>
            <p:ph idx="1"/>
          </p:nvPr>
        </p:nvSpPr>
        <p:spPr>
          <a:xfrm>
            <a:off x="685801" y="1676400"/>
            <a:ext cx="10131425" cy="4783015"/>
          </a:xfrm>
        </p:spPr>
        <p:txBody>
          <a:bodyPr>
            <a:normAutofit fontScale="92500" lnSpcReduction="20000"/>
          </a:bodyPr>
          <a:lstStyle/>
          <a:p>
            <a:r>
              <a:rPr lang="en-GB" dirty="0">
                <a:solidFill>
                  <a:srgbClr val="FFFF00"/>
                </a:solidFill>
              </a:rPr>
              <a:t>Developing on-line (re)licensing : </a:t>
            </a:r>
            <a:r>
              <a:rPr lang="en-GB" i="1" dirty="0"/>
              <a:t>“The benefits of online now, we don’t have to travel, it’s very easy. Once I’ve done my CPD, I renew my license, click and pay with M-Pesa and you print your certificate. Before we used to travel to Nairobi. That would take a week. Now it’s a few minutes. </a:t>
            </a:r>
            <a:r>
              <a:rPr lang="en-US" dirty="0"/>
              <a:t>(Doctor, Kenyan county). </a:t>
            </a:r>
            <a:endParaRPr lang="en-GB" dirty="0"/>
          </a:p>
          <a:p>
            <a:r>
              <a:rPr lang="en-GB" dirty="0">
                <a:solidFill>
                  <a:srgbClr val="FFFF00"/>
                </a:solidFill>
              </a:rPr>
              <a:t>Regulatory decentralization</a:t>
            </a:r>
            <a:r>
              <a:rPr lang="en-GB" dirty="0"/>
              <a:t>: </a:t>
            </a:r>
            <a:r>
              <a:rPr lang="en-GB" i="1" dirty="0"/>
              <a:t>“It used to be difficult. Once registration was brought to this hospital, there is now no problem.  When there are problems, they [regional office] forward them to the Council, then they come, see problems and get solutions.”</a:t>
            </a:r>
            <a:r>
              <a:rPr lang="en-GB" dirty="0"/>
              <a:t> (Nurse, one Ugandan district) </a:t>
            </a:r>
          </a:p>
          <a:p>
            <a:pPr lvl="0"/>
            <a:r>
              <a:rPr lang="en-GB" i="1" dirty="0">
                <a:solidFill>
                  <a:srgbClr val="FFFF00"/>
                </a:solidFill>
              </a:rPr>
              <a:t>Systemic regulatory</a:t>
            </a:r>
            <a:r>
              <a:rPr lang="en-GB" dirty="0">
                <a:solidFill>
                  <a:srgbClr val="FFFF00"/>
                </a:solidFill>
              </a:rPr>
              <a:t> </a:t>
            </a:r>
            <a:r>
              <a:rPr lang="en-GB" i="1" dirty="0">
                <a:solidFill>
                  <a:srgbClr val="FFFF00"/>
                </a:solidFill>
              </a:rPr>
              <a:t> collaboration needed </a:t>
            </a:r>
            <a:r>
              <a:rPr lang="en-GB" i="1" dirty="0"/>
              <a:t>across healthcare professions and organizations: </a:t>
            </a:r>
          </a:p>
          <a:p>
            <a:r>
              <a:rPr lang="en-GB" i="1" dirty="0"/>
              <a:t>“A mother in a health centre starts to bleed but it takes too long to get the ambulance, so by the time the mother reaches the referral hospital they’ve bled too much, the doctors struggle, lose the mother. If you want to blame people, on face value, it looks like the doctor’s or nurse’s malpractice or professional negligence but there is always an institutional gap.” </a:t>
            </a:r>
          </a:p>
          <a:p>
            <a:r>
              <a:rPr lang="en-GB" i="1" dirty="0"/>
              <a:t> </a:t>
            </a:r>
            <a:r>
              <a:rPr lang="en-GB" i="1" dirty="0">
                <a:solidFill>
                  <a:srgbClr val="FFFF00"/>
                </a:solidFill>
              </a:rPr>
              <a:t>Kenya</a:t>
            </a:r>
            <a:r>
              <a:rPr lang="en-GB" dirty="0">
                <a:solidFill>
                  <a:srgbClr val="FFFF00"/>
                </a:solidFill>
              </a:rPr>
              <a:t> </a:t>
            </a:r>
            <a:r>
              <a:rPr lang="en-GB" i="1" dirty="0">
                <a:solidFill>
                  <a:srgbClr val="FFFF00"/>
                </a:solidFill>
              </a:rPr>
              <a:t>Health Professionals Oversight Authority</a:t>
            </a:r>
            <a:r>
              <a:rPr lang="en-GB" dirty="0">
                <a:solidFill>
                  <a:srgbClr val="FFFF00"/>
                </a:solidFill>
              </a:rPr>
              <a:t> </a:t>
            </a:r>
            <a:r>
              <a:rPr lang="en-GB" dirty="0"/>
              <a:t>(KHPOA, est. 2017); </a:t>
            </a:r>
            <a:r>
              <a:rPr lang="en-GB" i="1" dirty="0"/>
              <a:t>"The idea behind the KHPOA is good but lots of work still needs to be done. What is happening is happening in a vacuum. It needs much more support.”</a:t>
            </a:r>
            <a:r>
              <a:rPr lang="en-GB" dirty="0"/>
              <a:t> </a:t>
            </a:r>
          </a:p>
          <a:p>
            <a:r>
              <a:rPr lang="en-GB" i="1" dirty="0">
                <a:solidFill>
                  <a:srgbClr val="FFFF00"/>
                </a:solidFill>
              </a:rPr>
              <a:t>Administrative efficiencies freeing regulators to regulate? </a:t>
            </a:r>
            <a:r>
              <a:rPr lang="en-GB" i="1" dirty="0"/>
              <a:t>“Time &amp; effort are focused on registration, licensing &amp; collecting fees, which is a huge job that someone else could do, so regulators are free to regulate the profession. Currently enforcement is geared towards people who have not paid licences, instead of practice, ethics &amp; conduct.” </a:t>
            </a:r>
            <a:r>
              <a:rPr lang="en-GB" dirty="0"/>
              <a:t>(Ministry of Health official, Uganda) </a:t>
            </a:r>
          </a:p>
          <a:p>
            <a:endParaRPr lang="en-US" dirty="0"/>
          </a:p>
        </p:txBody>
      </p:sp>
    </p:spTree>
    <p:extLst>
      <p:ext uri="{BB962C8B-B14F-4D97-AF65-F5344CB8AC3E}">
        <p14:creationId xmlns:p14="http://schemas.microsoft.com/office/powerpoint/2010/main" val="122526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138-82B8-F8A4-8152-2691631760A8}"/>
              </a:ext>
            </a:extLst>
          </p:cNvPr>
          <p:cNvSpPr>
            <a:spLocks noGrp="1"/>
          </p:cNvSpPr>
          <p:nvPr>
            <p:ph type="title"/>
          </p:nvPr>
        </p:nvSpPr>
        <p:spPr>
          <a:xfrm>
            <a:off x="802177" y="422293"/>
            <a:ext cx="11249146" cy="1453363"/>
          </a:xfrm>
        </p:spPr>
        <p:txBody>
          <a:bodyPr>
            <a:normAutofit/>
          </a:bodyPr>
          <a:lstStyle/>
          <a:p>
            <a:pPr>
              <a:lnSpc>
                <a:spcPct val="90000"/>
              </a:lnSpc>
            </a:pPr>
            <a:r>
              <a:rPr lang="en-US" sz="2800" dirty="0">
                <a:solidFill>
                  <a:srgbClr val="FFFF00"/>
                </a:solidFill>
              </a:rPr>
              <a:t>SOLUTIONS?</a:t>
            </a:r>
            <a:endParaRPr lang="en-US" sz="2800" dirty="0"/>
          </a:p>
        </p:txBody>
      </p:sp>
      <p:sp>
        <p:nvSpPr>
          <p:cNvPr id="3" name="Content Placeholder 2">
            <a:extLst>
              <a:ext uri="{FF2B5EF4-FFF2-40B4-BE49-F238E27FC236}">
                <a16:creationId xmlns:a16="http://schemas.microsoft.com/office/drawing/2014/main" id="{DE6C330E-891A-4FD0-C501-F6B0579AB406}"/>
              </a:ext>
            </a:extLst>
          </p:cNvPr>
          <p:cNvSpPr>
            <a:spLocks noGrp="1"/>
          </p:cNvSpPr>
          <p:nvPr>
            <p:ph idx="1"/>
          </p:nvPr>
        </p:nvSpPr>
        <p:spPr>
          <a:xfrm>
            <a:off x="614362" y="1875656"/>
            <a:ext cx="10544555" cy="4023699"/>
          </a:xfrm>
        </p:spPr>
        <p:txBody>
          <a:bodyPr>
            <a:normAutofit/>
          </a:bodyPr>
          <a:lstStyle/>
          <a:p>
            <a:pPr>
              <a:lnSpc>
                <a:spcPct val="90000"/>
              </a:lnSpc>
            </a:pPr>
            <a:r>
              <a:rPr lang="en-US" sz="2000" dirty="0"/>
              <a:t>‘Ambidextrous organizations’: simultaneously ‘exploiting’ (efficiency/standardization) &amp; ‘exploring’ (innovation/adaptation) (O’Reilly &amp; Tushman, 2004; Raisch &amp; Birkinshaw, 2008) </a:t>
            </a:r>
          </a:p>
          <a:p>
            <a:pPr>
              <a:lnSpc>
                <a:spcPct val="90000"/>
              </a:lnSpc>
            </a:pPr>
            <a:r>
              <a:rPr lang="en-GB" sz="2000" i="1" dirty="0"/>
              <a:t>‘Health systems are most efficient when they combine centralization &amp; decentralization; centralization of functions that benefit from economies of scale… decentralization of functions that require ‘close to ground’ decision-making.’ </a:t>
            </a:r>
            <a:r>
              <a:rPr lang="en-GB" sz="2000" dirty="0"/>
              <a:t>(Abimbola et al. 2019: 612) </a:t>
            </a:r>
          </a:p>
          <a:p>
            <a:pPr>
              <a:lnSpc>
                <a:spcPct val="90000"/>
              </a:lnSpc>
            </a:pPr>
            <a:r>
              <a:rPr lang="en-US" sz="2000" dirty="0"/>
              <a:t>‘Decentralization’ (full delegation of responsibility to local level) vs ‘deconcentration’ (local offices) </a:t>
            </a:r>
            <a:r>
              <a:rPr lang="en-GB" sz="2000" dirty="0"/>
              <a:t>(Abimbola et al. 2019) </a:t>
            </a:r>
            <a:endParaRPr lang="en-US" sz="2000" dirty="0"/>
          </a:p>
          <a:p>
            <a:pPr>
              <a:lnSpc>
                <a:spcPct val="90000"/>
              </a:lnSpc>
            </a:pPr>
            <a:r>
              <a:rPr lang="en-GB" sz="2000" dirty="0"/>
              <a:t>Politics in centralisation-decentralisation (Barasa et al 2017; Abimbola et al 2019)</a:t>
            </a:r>
            <a:endParaRPr lang="en-US" sz="2000" dirty="0"/>
          </a:p>
        </p:txBody>
      </p:sp>
    </p:spTree>
    <p:extLst>
      <p:ext uri="{BB962C8B-B14F-4D97-AF65-F5344CB8AC3E}">
        <p14:creationId xmlns:p14="http://schemas.microsoft.com/office/powerpoint/2010/main" val="88791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138-82B8-F8A4-8152-2691631760A8}"/>
              </a:ext>
            </a:extLst>
          </p:cNvPr>
          <p:cNvSpPr>
            <a:spLocks noGrp="1"/>
          </p:cNvSpPr>
          <p:nvPr>
            <p:ph type="title"/>
          </p:nvPr>
        </p:nvSpPr>
        <p:spPr>
          <a:xfrm>
            <a:off x="802177" y="422293"/>
            <a:ext cx="11249146" cy="1453363"/>
          </a:xfrm>
        </p:spPr>
        <p:txBody>
          <a:bodyPr>
            <a:normAutofit/>
          </a:bodyPr>
          <a:lstStyle/>
          <a:p>
            <a:pPr>
              <a:lnSpc>
                <a:spcPct val="90000"/>
              </a:lnSpc>
            </a:pPr>
            <a:br>
              <a:rPr lang="en-US" sz="2800" dirty="0"/>
            </a:br>
            <a:r>
              <a:rPr lang="en-US" sz="2800" dirty="0"/>
              <a:t>‘AMBIDEXROUS CENTRALISED-CONCONCENTRATED REGULATION’</a:t>
            </a:r>
          </a:p>
        </p:txBody>
      </p:sp>
      <p:sp>
        <p:nvSpPr>
          <p:cNvPr id="3" name="Content Placeholder 2">
            <a:extLst>
              <a:ext uri="{FF2B5EF4-FFF2-40B4-BE49-F238E27FC236}">
                <a16:creationId xmlns:a16="http://schemas.microsoft.com/office/drawing/2014/main" id="{DE6C330E-891A-4FD0-C501-F6B0579AB406}"/>
              </a:ext>
            </a:extLst>
          </p:cNvPr>
          <p:cNvSpPr>
            <a:spLocks noGrp="1"/>
          </p:cNvSpPr>
          <p:nvPr>
            <p:ph idx="1"/>
          </p:nvPr>
        </p:nvSpPr>
        <p:spPr>
          <a:xfrm>
            <a:off x="331773" y="1875656"/>
            <a:ext cx="7826390" cy="4023699"/>
          </a:xfrm>
        </p:spPr>
        <p:txBody>
          <a:bodyPr>
            <a:normAutofit fontScale="92500" lnSpcReduction="20000"/>
          </a:bodyPr>
          <a:lstStyle/>
          <a:p>
            <a:pPr marL="0" indent="0">
              <a:lnSpc>
                <a:spcPct val="90000"/>
              </a:lnSpc>
              <a:buNone/>
            </a:pPr>
            <a:r>
              <a:rPr lang="en-US" sz="1900" dirty="0">
                <a:solidFill>
                  <a:srgbClr val="FFFF00"/>
                </a:solidFill>
              </a:rPr>
              <a:t>Deconcentration</a:t>
            </a:r>
          </a:p>
          <a:p>
            <a:pPr>
              <a:lnSpc>
                <a:spcPct val="90000"/>
              </a:lnSpc>
            </a:pPr>
            <a:r>
              <a:rPr lang="en-US" sz="1900" dirty="0">
                <a:solidFill>
                  <a:srgbClr val="FFFF00"/>
                </a:solidFill>
              </a:rPr>
              <a:t>Local regulatory offices </a:t>
            </a:r>
            <a:r>
              <a:rPr lang="en-US" sz="1900" dirty="0"/>
              <a:t>(district/county level) more able </a:t>
            </a:r>
            <a:r>
              <a:rPr lang="en-US" sz="1900" dirty="0">
                <a:solidFill>
                  <a:srgbClr val="FFFF00"/>
                </a:solidFill>
              </a:rPr>
              <a:t>to</a:t>
            </a:r>
            <a:r>
              <a:rPr lang="en-US" sz="1900" dirty="0"/>
              <a:t> </a:t>
            </a:r>
            <a:r>
              <a:rPr lang="en-US" sz="1900" dirty="0">
                <a:solidFill>
                  <a:srgbClr val="FFFF00"/>
                </a:solidFill>
              </a:rPr>
              <a:t>detect &amp; address ‘frontline’ problems</a:t>
            </a:r>
            <a:r>
              <a:rPr lang="en-US" sz="1900" dirty="0"/>
              <a:t> (e.g. Ugandan nursing regulator district office)</a:t>
            </a:r>
          </a:p>
          <a:p>
            <a:pPr>
              <a:lnSpc>
                <a:spcPct val="90000"/>
              </a:lnSpc>
            </a:pPr>
            <a:r>
              <a:rPr lang="en-GB" sz="1900" dirty="0"/>
              <a:t>Local regulatory offices could </a:t>
            </a:r>
            <a:r>
              <a:rPr lang="en-GB" sz="1900" dirty="0">
                <a:solidFill>
                  <a:srgbClr val="FFFF00"/>
                </a:solidFill>
              </a:rPr>
              <a:t>share common good practices, learning &amp; solutions </a:t>
            </a:r>
            <a:r>
              <a:rPr lang="en-GB" sz="1900" dirty="0"/>
              <a:t>&amp; </a:t>
            </a:r>
            <a:r>
              <a:rPr lang="en-GB" sz="1900" dirty="0">
                <a:solidFill>
                  <a:srgbClr val="FFFF00"/>
                </a:solidFill>
              </a:rPr>
              <a:t>highlight common problems needing to be addressed at national level</a:t>
            </a:r>
          </a:p>
          <a:p>
            <a:pPr>
              <a:lnSpc>
                <a:spcPct val="90000"/>
              </a:lnSpc>
            </a:pPr>
            <a:r>
              <a:rPr lang="en-GB" sz="1900" dirty="0"/>
              <a:t>Accompanied </a:t>
            </a:r>
            <a:r>
              <a:rPr lang="en-GB" sz="1900" dirty="0">
                <a:solidFill>
                  <a:srgbClr val="FFFF00"/>
                </a:solidFill>
              </a:rPr>
              <a:t>quality &amp; safety improvement </a:t>
            </a:r>
            <a:r>
              <a:rPr lang="en-GB" sz="1900" dirty="0"/>
              <a:t>initiatives to foster professional ownership &amp; learning </a:t>
            </a:r>
          </a:p>
          <a:p>
            <a:pPr marL="0" indent="0">
              <a:lnSpc>
                <a:spcPct val="90000"/>
              </a:lnSpc>
              <a:buNone/>
            </a:pPr>
            <a:r>
              <a:rPr lang="en-GB" sz="1900" dirty="0">
                <a:solidFill>
                  <a:srgbClr val="FFFF00"/>
                </a:solidFill>
              </a:rPr>
              <a:t>Centralisation</a:t>
            </a:r>
            <a:endParaRPr lang="en-GB" sz="1900" dirty="0"/>
          </a:p>
          <a:p>
            <a:pPr>
              <a:lnSpc>
                <a:spcPct val="90000"/>
              </a:lnSpc>
            </a:pPr>
            <a:r>
              <a:rPr lang="en-GB" sz="1900" dirty="0"/>
              <a:t>Online (re)licencing administration across regulators making </a:t>
            </a:r>
            <a:r>
              <a:rPr lang="en-GB" sz="1900" dirty="0">
                <a:solidFill>
                  <a:srgbClr val="FFFF00"/>
                </a:solidFill>
              </a:rPr>
              <a:t>efficiency savings releasing resources for deconcentrated regulatory monitoring </a:t>
            </a:r>
          </a:p>
          <a:p>
            <a:pPr>
              <a:lnSpc>
                <a:spcPct val="90000"/>
              </a:lnSpc>
            </a:pPr>
            <a:r>
              <a:rPr lang="en-GB" sz="1900" dirty="0">
                <a:solidFill>
                  <a:srgbClr val="FFFF00"/>
                </a:solidFill>
              </a:rPr>
              <a:t>Regulatory oversight </a:t>
            </a:r>
            <a:r>
              <a:rPr lang="en-GB" sz="1900" dirty="0">
                <a:solidFill>
                  <a:schemeClr val="tx2"/>
                </a:solidFill>
              </a:rPr>
              <a:t>(e.g. KHPOA) tackling systemic problems (which professional regulators cannot address individually)</a:t>
            </a:r>
          </a:p>
          <a:p>
            <a:pPr marL="0" indent="0">
              <a:lnSpc>
                <a:spcPct val="90000"/>
              </a:lnSpc>
              <a:buNone/>
            </a:pPr>
            <a:r>
              <a:rPr lang="en-GB" sz="1900" dirty="0"/>
              <a:t>Requires </a:t>
            </a:r>
            <a:r>
              <a:rPr lang="en-GB" sz="1900" dirty="0">
                <a:solidFill>
                  <a:srgbClr val="FFFF00"/>
                </a:solidFill>
              </a:rPr>
              <a:t>resources</a:t>
            </a:r>
            <a:r>
              <a:rPr lang="en-GB" sz="1900" dirty="0"/>
              <a:t> &amp; technically &amp; politically skilled </a:t>
            </a:r>
            <a:r>
              <a:rPr lang="en-GB" sz="1900" dirty="0">
                <a:solidFill>
                  <a:srgbClr val="FFFF00"/>
                </a:solidFill>
              </a:rPr>
              <a:t>leadership</a:t>
            </a:r>
            <a:endParaRPr lang="en-US" sz="1900" dirty="0">
              <a:solidFill>
                <a:srgbClr val="FFFF00"/>
              </a:solidFill>
            </a:endParaRPr>
          </a:p>
          <a:p>
            <a:pPr>
              <a:lnSpc>
                <a:spcPct val="90000"/>
              </a:lnSpc>
            </a:pPr>
            <a:endParaRPr lang="en-US" sz="2000" dirty="0"/>
          </a:p>
        </p:txBody>
      </p:sp>
      <p:pic>
        <p:nvPicPr>
          <p:cNvPr id="5" name="Picture 4" descr="A picture containing indoor, floor&#10;&#10;Description automatically generated">
            <a:extLst>
              <a:ext uri="{FF2B5EF4-FFF2-40B4-BE49-F238E27FC236}">
                <a16:creationId xmlns:a16="http://schemas.microsoft.com/office/drawing/2014/main" id="{6EA6A878-1AD6-A742-3412-7DDA48D7013A}"/>
              </a:ext>
            </a:extLst>
          </p:cNvPr>
          <p:cNvPicPr>
            <a:picLocks noChangeAspect="1"/>
          </p:cNvPicPr>
          <p:nvPr/>
        </p:nvPicPr>
        <p:blipFill rotWithShape="1">
          <a:blip r:embed="rId2"/>
          <a:srcRect l="22016" r="11318"/>
          <a:stretch/>
        </p:blipFill>
        <p:spPr>
          <a:xfrm>
            <a:off x="8320215" y="2261417"/>
            <a:ext cx="3233690" cy="363793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22272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{7B303DF9-7CBA-664F-BF5E-238F97E090BD}tf10001120</Template>
  <TotalTime>367</TotalTime>
  <Words>1073</Words>
  <Application>Microsoft Macintosh PowerPoint</Application>
  <PresentationFormat>Widescreen</PresentationFormat>
  <Paragraphs>46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Celestial</vt:lpstr>
      <vt:lpstr>Ambidextrous centralised-deconcentrated regulation:  A solution to problems with professional regulation for doctors   &amp; nurses in Kenya &amp; Uganda?</vt:lpstr>
      <vt:lpstr>Regulation in health Systems in LMICs</vt:lpstr>
      <vt:lpstr>Researching regulation of drs &amp; nurses/midwives in Kenya &amp; Uganda</vt:lpstr>
      <vt:lpstr>FINDINGS: Regulatory PROBLEMS</vt:lpstr>
      <vt:lpstr>IMPROVING REGULATION</vt:lpstr>
      <vt:lpstr>SOLUTIONS?</vt:lpstr>
      <vt:lpstr> ‘AMBIDEXROUS CENTRALISED-CONCONCENTRATED REGULATION’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Ambidextrous centralised-deconcentrated regulation: a solution to problems with professional regulation for doctors and nurses in Kenya &amp; Uganda?</dc:title>
  <dc:creator>McGivern, Gerald</dc:creator>
  <cp:lastModifiedBy>Gloria Seruwagi</cp:lastModifiedBy>
  <cp:revision>4</cp:revision>
  <dcterms:created xsi:type="dcterms:W3CDTF">2022-09-05T09:36:35Z</dcterms:created>
  <dcterms:modified xsi:type="dcterms:W3CDTF">2024-02-24T09:34:40Z</dcterms:modified>
</cp:coreProperties>
</file>